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5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Override1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20" r:id="rId3"/>
    <p:sldMasterId id="2147483752" r:id="rId4"/>
    <p:sldMasterId id="2147483778" r:id="rId5"/>
    <p:sldMasterId id="2147483819" r:id="rId6"/>
    <p:sldMasterId id="2147483852" r:id="rId7"/>
  </p:sldMasterIdLst>
  <p:notesMasterIdLst>
    <p:notesMasterId r:id="rId19"/>
  </p:notesMasterIdLst>
  <p:sldIdLst>
    <p:sldId id="328" r:id="rId8"/>
    <p:sldId id="327" r:id="rId9"/>
    <p:sldId id="334" r:id="rId10"/>
    <p:sldId id="329" r:id="rId11"/>
    <p:sldId id="331" r:id="rId12"/>
    <p:sldId id="324" r:id="rId13"/>
    <p:sldId id="317" r:id="rId14"/>
    <p:sldId id="330" r:id="rId15"/>
    <p:sldId id="320" r:id="rId16"/>
    <p:sldId id="332" r:id="rId17"/>
    <p:sldId id="323" r:id="rId18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8" autoAdjust="0"/>
    <p:restoredTop sz="76560" autoAdjust="0"/>
  </p:normalViewPr>
  <p:slideViewPr>
    <p:cSldViewPr snapToGrid="0">
      <p:cViewPr varScale="1">
        <p:scale>
          <a:sx n="77" d="100"/>
          <a:sy n="77" d="100"/>
        </p:scale>
        <p:origin x="807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B8565-D224-46D9-82A9-82AAC7130D9E}" type="datetimeFigureOut">
              <a:rPr lang="en-GB" smtClean="0"/>
              <a:t>12/01/2017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0DED-DCA7-4FEB-963B-213043C0BD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72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24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 if cannot use the storage account can</a:t>
            </a:r>
            <a:r>
              <a:rPr lang="en-GB" baseline="0" dirty="0"/>
              <a:t> still repo demos by using the emulator: https://azure.microsoft.com/en-us/documentation/articles/storage-use-emulator/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D02889-8093-48F7-BC2D-DE156A34177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95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189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https://www.polleverywhere.com/multiple_choice_polls/tB2ywb8sXljcKpp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758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http://azuredatacentermap.azurewebsites.net/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000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387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https://www.microsoft.com/en-gb/cloud-platform/global-datacenters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081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112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Build 2015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1/12/2017 9:23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1668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905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7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8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0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2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23078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589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388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63118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83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21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100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12/01/2017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293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51639" y="6061766"/>
            <a:ext cx="1517768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1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77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rgbClr val="92D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b" anchorCtr="0"/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647400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7611112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94161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5416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9597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9562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0448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7133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09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95246959"/>
      </p:ext>
    </p:extLst>
  </p:cSld>
  <p:clrMapOvr>
    <a:masterClrMapping/>
  </p:clrMapOvr>
  <p:transition advClick="0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0307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39566"/>
      </p:ext>
    </p:extLst>
  </p:cSld>
  <p:clrMapOvr>
    <a:masterClrMapping/>
  </p:clrMapOvr>
  <p:transition advClick="0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133920"/>
      </p:ext>
    </p:extLst>
  </p:cSld>
  <p:clrMapOvr>
    <a:masterClrMapping/>
  </p:clrMapOvr>
  <p:transition advClick="0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975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9860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073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03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5"/>
            <a:ext cx="11653522" cy="2089751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23383"/>
      </p:ext>
    </p:extLst>
  </p:cSld>
  <p:clrMapOvr>
    <a:masterClrMapping/>
  </p:clrMapOvr>
  <p:transition advClick="0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36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7971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38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48217" y="6437242"/>
            <a:ext cx="3859605" cy="134485"/>
          </a:xfrm>
          <a:prstGeom prst="rect">
            <a:avLst/>
          </a:prstGeom>
        </p:spPr>
        <p:txBody>
          <a:bodyPr/>
          <a:lstStyle/>
          <a:p>
            <a:r>
              <a:rPr lang="en-GB">
                <a:solidFill>
                  <a:srgbClr val="505050"/>
                </a:solidFill>
              </a:rPr>
              <a:t>#UKDXAzure</a:t>
            </a:r>
            <a:endParaRPr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367168" y="6437242"/>
            <a:ext cx="555595" cy="134485"/>
          </a:xfrm>
          <a:prstGeom prst="rect">
            <a:avLst/>
          </a:prstGeom>
        </p:spPr>
        <p:txBody>
          <a:bodyPr/>
          <a:lstStyle/>
          <a:p>
            <a:pPr defTabSz="914523"/>
            <a:fld id="{27258FFF-F925-446B-8502-81C933981705}" type="slidenum">
              <a:rPr lang="en-GB" smtClean="0">
                <a:solidFill>
                  <a:srgbClr val="505050"/>
                </a:solidFill>
              </a:rPr>
              <a:pPr defTabSz="914523"/>
              <a:t>‹#›</a:t>
            </a:fld>
            <a:endParaRPr lang="en-GB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6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94265" y="1596841"/>
            <a:ext cx="9248036" cy="664798"/>
          </a:xfrm>
          <a:prstGeom prst="rect">
            <a:avLst/>
          </a:prstGeom>
        </p:spPr>
        <p:txBody>
          <a:bodyPr lIns="0" tIns="71428" rIns="142857" bIns="71428" anchor="ctr" anchorCtr="0">
            <a:noAutofit/>
          </a:bodyPr>
          <a:lstStyle>
            <a:lvl1pPr algn="l">
              <a:lnSpc>
                <a:spcPct val="90000"/>
              </a:lnSpc>
              <a:defRPr sz="2699">
                <a:solidFill>
                  <a:schemeClr val="accent3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66902" y="642260"/>
            <a:ext cx="9289080" cy="1378644"/>
          </a:xfrm>
          <a:prstGeom prst="rect">
            <a:avLst/>
          </a:prstGeom>
        </p:spPr>
        <p:txBody>
          <a:bodyPr lIns="0" tIns="71428" rIns="142857" bIns="71428"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96" b="0" i="0" u="none" strike="noStrike" kern="1200" cap="none" spc="-74" normalizeH="0" baseline="0" noProof="0" dirty="0" smtClean="0">
                <a:ln w="11430"/>
                <a:solidFill>
                  <a:schemeClr val="accent3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794267" y="2401295"/>
            <a:ext cx="5471362" cy="1203772"/>
          </a:xfrm>
          <a:prstGeom prst="rect">
            <a:avLst/>
          </a:prstGeom>
        </p:spPr>
        <p:txBody>
          <a:bodyPr lIns="0" tIns="71428" rIns="142857" bIns="71428"/>
          <a:lstStyle>
            <a:lvl1pPr marL="321269" indent="-321269"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lang="en-US" sz="1899" kern="1200" dirty="0" smtClean="0">
                <a:solidFill>
                  <a:schemeClr val="accent4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9" y="6393359"/>
            <a:ext cx="1543575" cy="5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87617"/>
      </p:ext>
    </p:extLst>
  </p:cSld>
  <p:clrMapOvr>
    <a:masterClrMapping/>
  </p:clrMapOvr>
  <p:transition advClick="0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021290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48212" y="6437261"/>
            <a:ext cx="3859607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192"/>
            <a:r>
              <a:rPr lang="en-US">
                <a:solidFill>
                  <a:srgbClr val="505050"/>
                </a:solidFill>
              </a:rPr>
              <a:t>#UKDXAzure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7180" y="6437261"/>
            <a:ext cx="555596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192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192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69240" y="361911"/>
            <a:ext cx="10757098" cy="1004683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058"/>
              </a:spcBef>
              <a:spcAft>
                <a:spcPts val="2117"/>
              </a:spcAft>
              <a:buFontTx/>
              <a:buNone/>
              <a:defRPr lang="en-US" sz="4318" b="0" i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822696" rtl="0" eaLnBrk="1" fontAlgn="auto" latinLnBrk="0" hangingPunct="1">
              <a:lnSpc>
                <a:spcPct val="90000"/>
              </a:lnSpc>
              <a:spcBef>
                <a:spcPts val="1058"/>
              </a:spcBef>
              <a:spcAft>
                <a:spcPts val="2117"/>
              </a:spcAft>
              <a:buClrTx/>
              <a:buSzPct val="90000"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0876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34815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677437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30008" y="6477875"/>
            <a:ext cx="761999" cy="38012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fld id="{1BC86A1F-E589-44B2-A543-2EC98F5547A7}" type="slidenum">
              <a:rPr lang="en-US" smtClean="0">
                <a:solidFill>
                  <a:srgbClr val="505050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3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0" y="6477873"/>
            <a:ext cx="8381999" cy="38012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#UKDXAzure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1" y="6478587"/>
            <a:ext cx="761998" cy="379413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4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Light" pitchFamily="34" charset="0"/>
              </a:defRPr>
            </a:lvl1pPr>
            <a:lvl2pPr marL="281620" indent="0">
              <a:buNone/>
              <a:defRPr/>
            </a:lvl2pPr>
            <a:lvl3pPr marL="588363" indent="0">
              <a:buNone/>
              <a:defRPr/>
            </a:lvl3pPr>
            <a:lvl4pPr marL="869983" indent="0">
              <a:buNone/>
              <a:defRPr/>
            </a:lvl4pPr>
            <a:lvl5pPr marL="1105327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626501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350167" y="400024"/>
            <a:ext cx="1476922" cy="31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920335"/>
      </p:ext>
    </p:extLst>
  </p:cSld>
  <p:clrMapOvr>
    <a:masterClrMapping/>
  </p:clrMapOvr>
  <p:transition spd="med"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8212" y="6001918"/>
            <a:ext cx="1792850" cy="38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1104" y="3877271"/>
            <a:ext cx="6273418" cy="179466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9302" y="2075840"/>
            <a:ext cx="8067760" cy="1793104"/>
          </a:xfrm>
          <a:noFill/>
        </p:spPr>
        <p:txBody>
          <a:bodyPr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0064"/>
      </p:ext>
    </p:extLst>
  </p:cSld>
  <p:clrMapOvr>
    <a:masterClrMapping/>
  </p:clrMapOvr>
  <p:transition spd="slow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28085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2pPr>
            <a:lvl3pPr marL="224097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3pPr>
            <a:lvl4pPr marL="448193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4pPr>
            <a:lvl5pPr marL="672290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99819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41651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1653204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838655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9679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76804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806874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761107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44777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0611676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5361119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697988"/>
          </a:xfrm>
          <a:noFill/>
        </p:spPr>
        <p:txBody>
          <a:bodyPr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44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697988"/>
          </a:xfrm>
          <a:noFill/>
        </p:spPr>
        <p:txBody>
          <a:bodyPr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13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22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94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5657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67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57692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27246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91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676836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861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278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602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0" y="1189177"/>
            <a:ext cx="12192000" cy="566882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5722" tIns="45722" rIns="45722" bIns="45722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422329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179285" tIns="143428" rIns="179285" bIns="143428">
            <a:spAutoFit/>
          </a:bodyPr>
          <a:lstStyle/>
          <a:p>
            <a:pPr defTabSz="913924" eaLnBrk="0" hangingPunct="0">
              <a:defRPr/>
            </a:pPr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a typeface="MS PGothic" panose="020B0600070205080204" pitchFamily="34" charset="-128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9769" y="3083454"/>
            <a:ext cx="3224639" cy="69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570977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65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393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47981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9906318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2179520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41272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2086856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7526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56086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3898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8095189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0033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70733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9575615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178562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26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20339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30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168" y="6040834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4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88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54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1946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3670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35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4722198"/>
      </p:ext>
    </p:extLst>
  </p:cSld>
  <p:clrMapOvr>
    <a:masterClrMapping/>
  </p:clrMapOvr>
  <p:transition spd="slow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1942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0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6112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450287" y="6488668"/>
            <a:ext cx="1741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#</a:t>
            </a:r>
            <a:r>
              <a:rPr lang="en-GB" dirty="0" err="1"/>
              <a:t>UKDXAzure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1321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075257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2623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034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97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518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7004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12898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5139206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841475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675068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5397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8919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78282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879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8844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1676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83728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9622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9977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6498358"/>
      </p:ext>
    </p:extLst>
  </p:cSld>
  <p:clrMapOvr>
    <a:masterClrMapping/>
  </p:clrMapOvr>
  <p:transition spd="slow">
    <p:push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9970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66115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9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22203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93275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94297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564372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8481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07497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4229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59497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301981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95677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627785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198970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229456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5813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03915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4408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65491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53290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1334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434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60544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45345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AND - side text">
    <p:bg>
      <p:bgPr>
        <a:gradFill>
          <a:gsLst>
            <a:gs pos="75000">
              <a:srgbClr val="002050"/>
            </a:gs>
            <a:gs pos="75000">
              <a:srgbClr val="02162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>
            <p:custDataLst>
              <p:tags r:id="rId1"/>
            </p:custDataLst>
          </p:nvPr>
        </p:nvSpPr>
        <p:spPr bwMode="auto">
          <a:xfrm>
            <a:off x="8086803" y="-1887580"/>
            <a:ext cx="1524000" cy="1524000"/>
          </a:xfrm>
          <a:prstGeom prst="rect">
            <a:avLst/>
          </a:prstGeom>
          <a:solidFill>
            <a:srgbClr val="02162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Text</a:t>
            </a:r>
            <a:endParaRPr lang="en-US" sz="1500" dirty="0"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Rectangle 4"/>
          <p:cNvSpPr/>
          <p:nvPr userDrawn="1">
            <p:custDataLst>
              <p:tags r:id="rId2"/>
            </p:custDataLst>
          </p:nvPr>
        </p:nvSpPr>
        <p:spPr bwMode="auto">
          <a:xfrm>
            <a:off x="9890551" y="-1872966"/>
            <a:ext cx="1524000" cy="1524000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Text</a:t>
            </a:r>
            <a:endParaRPr lang="en-US" sz="1500" dirty="0"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9" y="1052513"/>
            <a:ext cx="11704637" cy="572464"/>
          </a:xfrm>
        </p:spPr>
        <p:txBody>
          <a:bodyPr/>
          <a:lstStyle>
            <a:lvl1pPr marL="0" indent="0">
              <a:buNone/>
              <a:defRPr sz="2800">
                <a:solidFill>
                  <a:srgbClr val="0070C0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8" y="2125663"/>
            <a:ext cx="5486400" cy="2265236"/>
          </a:xfrm>
        </p:spPr>
        <p:txBody>
          <a:bodyPr/>
          <a:lstStyle>
            <a:lvl1pPr marL="0" indent="0">
              <a:buFontTx/>
              <a:buNone/>
              <a:defRPr sz="3600">
                <a:solidFill>
                  <a:srgbClr val="00BCF2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084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bg>
      <p:bgPr>
        <a:gradFill>
          <a:gsLst>
            <a:gs pos="75000">
              <a:srgbClr val="011C42"/>
            </a:gs>
            <a:gs pos="75000">
              <a:srgbClr val="021939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03171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4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4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269239" y="6558796"/>
            <a:ext cx="3859607" cy="134483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 defTabSz="914049">
              <a:defRPr/>
            </a:pPr>
            <a:r>
              <a:rPr lang="en-US" sz="1765"/>
              <a:t>#UKDXAzure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/>
          <a:lstStyle>
            <a:lvl1pPr defTabSz="912803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 algn="r">
              <a:defRPr/>
            </a:pPr>
            <a:fld id="{56442AAA-6A77-5942-BCC4-0CCA4B0626F8}" type="slidenum">
              <a:rPr lang="en-GB" sz="2000" smtClean="0">
                <a:latin typeface="Segoe UI Light"/>
              </a:rPr>
              <a:pPr algn="r">
                <a:defRPr/>
              </a:pPr>
              <a:t>‹#›</a:t>
            </a:fld>
            <a:endParaRPr lang="en-GB" sz="2000" dirty="0"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4824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7" y="2235200"/>
            <a:ext cx="11034445" cy="2387600"/>
          </a:xfrm>
        </p:spPr>
        <p:txBody>
          <a:bodyPr anchor="b">
            <a:normAutofit/>
          </a:bodyPr>
          <a:lstStyle>
            <a:lvl1pPr algn="l">
              <a:defRPr sz="13796"/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27645616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7" y="2816941"/>
            <a:ext cx="11034445" cy="2387600"/>
          </a:xfrm>
        </p:spPr>
        <p:txBody>
          <a:bodyPr anchor="b">
            <a:noAutofit/>
          </a:bodyPr>
          <a:lstStyle>
            <a:lvl1pPr algn="l">
              <a:defRPr sz="2389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96421271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6"/>
            <a:ext cx="11079822" cy="20553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2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367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367">
                <a:defRPr/>
              </a:pPr>
              <a:t>‹#›</a:t>
            </a:fld>
            <a:endParaRPr lang="en-US" sz="2000" dirty="0">
              <a:solidFill>
                <a:srgbClr val="289FD7"/>
              </a:solidFill>
              <a:latin typeface="Segoe UI Ligh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365712807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92211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2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367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367">
                <a:defRPr/>
              </a:pPr>
              <a:t>‹#›</a:t>
            </a:fld>
            <a:endParaRPr lang="en-US" sz="2000" dirty="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12961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Color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69241" y="5670380"/>
            <a:ext cx="11653523" cy="896552"/>
          </a:xfrm>
        </p:spPr>
        <p:txBody>
          <a:bodyPr lIns="182880" tIns="146304" rIns="182880" bIns="146304" anchor="b">
            <a:noAutofit/>
          </a:bodyPr>
          <a:lstStyle>
            <a:lvl1pPr>
              <a:defRPr sz="1961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5"/>
            <a:ext cx="11653522" cy="894996"/>
          </a:xfrm>
        </p:spPr>
        <p:txBody>
          <a:bodyPr/>
          <a:lstStyle>
            <a:lvl1pPr>
              <a:defRPr sz="5292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972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747841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676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35833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6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795463" y="863600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2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23251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6595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0772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35272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164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981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05477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8569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3274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722281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71076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263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5139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972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5439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592261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371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image" Target="../media/image15.emf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image" Target="../media/image19.png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60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717" r:id="rId25"/>
    <p:sldLayoutId id="2147483718" r:id="rId26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87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848" r:id="rId22"/>
    <p:sldLayoutId id="2147483849" r:id="rId23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227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3" r:id="rId22"/>
    <p:sldLayoutId id="2147483744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846" r:id="rId30"/>
    <p:sldLayoutId id="2147483847" r:id="rId31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6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851" r:id="rId26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10751182" y="1670556"/>
            <a:ext cx="4527899" cy="11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9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2" r:id="rId23"/>
    <p:sldLayoutId id="2147483803" r:id="rId24"/>
    <p:sldLayoutId id="2147483804" r:id="rId25"/>
    <p:sldLayoutId id="2147483805" r:id="rId26"/>
  </p:sldLayoutIdLst>
  <p:transition advClick="0"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39" y="1189177"/>
            <a:ext cx="11653523" cy="205148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782" y="0"/>
            <a:ext cx="87619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47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  <p:sldLayoutId id="2147483837" r:id="rId18"/>
    <p:sldLayoutId id="2147483838" r:id="rId19"/>
    <p:sldLayoutId id="2147483839" r:id="rId20"/>
    <p:sldLayoutId id="2147483840" r:id="rId21"/>
    <p:sldLayoutId id="2147483841" r:id="rId22"/>
    <p:sldLayoutId id="2147483842" r:id="rId23"/>
    <p:sldLayoutId id="2147483843" r:id="rId24"/>
    <p:sldLayoutId id="2147483844" r:id="rId25"/>
    <p:sldLayoutId id="2147483845" r:id="rId26"/>
  </p:sldLayoutIdLst>
  <p:transition>
    <p:fade/>
  </p:transition>
  <p:hf sldNum="0" hdr="0" dt="0"/>
  <p:txStyles>
    <p:titleStyle>
      <a:lvl1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4705" kern="1200" spc="-100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Segoe UI" pitchFamily="34" charset="0"/>
        </a:defRPr>
      </a:lvl1pPr>
      <a:lvl2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2pPr>
      <a:lvl3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3pPr>
      <a:lvl4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4pPr>
      <a:lvl5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5pPr>
      <a:lvl6pPr marL="44819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6pPr>
      <a:lvl7pPr marL="896386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7pPr>
      <a:lvl8pPr marL="1344579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8pPr>
      <a:lvl9pPr marL="179277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6145" indent="-336145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392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ＭＳ Ｐゴシック" charset="0"/>
        </a:defRPr>
      </a:lvl1pPr>
      <a:lvl2pPr marL="572691" indent="-236546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2353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2pPr>
      <a:lvl3pPr marL="784338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196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3pPr>
      <a:lvl4pPr marL="1008435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4pPr>
      <a:lvl5pPr marL="1232531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1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i1f6ld" TargetMode="External"/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943" y="2526851"/>
            <a:ext cx="10789700" cy="238760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Azure Workshop</a:t>
            </a:r>
            <a:br>
              <a:rPr lang="en-GB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8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8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Footer Placeholder 3"/>
          <p:cNvSpPr txBox="1">
            <a:spLocks/>
          </p:cNvSpPr>
          <p:nvPr/>
        </p:nvSpPr>
        <p:spPr>
          <a:xfrm>
            <a:off x="446143" y="5047895"/>
            <a:ext cx="7681480" cy="6462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David Gristwood</a:t>
            </a:r>
          </a:p>
          <a:p>
            <a:r>
              <a:rPr lang="en-GB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David.Gristwood@microsoft.com</a:t>
            </a:r>
          </a:p>
          <a:p>
            <a:r>
              <a:rPr lang="en-GB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GB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ScroffTheBad</a:t>
            </a:r>
            <a:endParaRPr lang="en-GB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55" y="1428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65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54675" y="263649"/>
            <a:ext cx="11996036" cy="5937315"/>
            <a:chOff x="54675" y="263649"/>
            <a:chExt cx="11996036" cy="593731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64" y="263649"/>
              <a:ext cx="4430766" cy="215653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3582" y="3952475"/>
              <a:ext cx="4428463" cy="224848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264" y="2471024"/>
              <a:ext cx="4430766" cy="220675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675" y="4750221"/>
              <a:ext cx="4478355" cy="145074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93580" y="263649"/>
              <a:ext cx="4428463" cy="215653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93581" y="2470989"/>
              <a:ext cx="4428463" cy="144924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82593" y="263649"/>
              <a:ext cx="2943238" cy="215653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57712" y="2470989"/>
              <a:ext cx="2992999" cy="144924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82593" y="3971037"/>
              <a:ext cx="2955146" cy="143058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82593" y="5480574"/>
              <a:ext cx="2968118" cy="69511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66131" y="5475593"/>
              <a:ext cx="1455912" cy="700092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3929815" y="6300718"/>
            <a:ext cx="3636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https://docs.microsoft.com/azure/</a:t>
            </a:r>
          </a:p>
        </p:txBody>
      </p:sp>
    </p:spTree>
    <p:extLst>
      <p:ext uri="{BB962C8B-B14F-4D97-AF65-F5344CB8AC3E}">
        <p14:creationId xmlns:p14="http://schemas.microsoft.com/office/powerpoint/2010/main" val="126715315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71" y="0"/>
            <a:ext cx="9782858" cy="68580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444892" y="2892785"/>
            <a:ext cx="1417942" cy="279604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3950766" y="4383536"/>
            <a:ext cx="1193728" cy="1572985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4939084" y="1160890"/>
            <a:ext cx="2313829" cy="173189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5272179" y="4428049"/>
            <a:ext cx="2593799" cy="923016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7531585" y="5494188"/>
            <a:ext cx="1477244" cy="1034332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3961735" y="3063737"/>
            <a:ext cx="3904243" cy="109164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8787124" y="2570259"/>
            <a:ext cx="1557462" cy="858741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/>
          <p:cNvSpPr/>
          <p:nvPr/>
        </p:nvSpPr>
        <p:spPr>
          <a:xfrm>
            <a:off x="9173454" y="4627659"/>
            <a:ext cx="1457319" cy="1653871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2955624" y="1988405"/>
            <a:ext cx="1510150" cy="904379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tangle 30"/>
          <p:cNvSpPr/>
          <p:nvPr/>
        </p:nvSpPr>
        <p:spPr>
          <a:xfrm>
            <a:off x="1296063" y="1574358"/>
            <a:ext cx="1507437" cy="922352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2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" y="6543"/>
            <a:ext cx="5165366" cy="685702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sz="2000" b="1" dirty="0">
              <a:solidFill>
                <a:schemeClr val="bg1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5350930" y="186267"/>
            <a:ext cx="4688615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Agenda…</a:t>
            </a:r>
            <a:endParaRPr kumimoji="0" lang="en-IN" sz="6000" b="0" i="0" u="none" strike="noStrike" kern="1200" cap="none" spc="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0" y="5717878"/>
            <a:ext cx="900000" cy="9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3014" y="5752379"/>
            <a:ext cx="3882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https://github.com/dxuk/</a:t>
            </a:r>
          </a:p>
          <a:p>
            <a:r>
              <a:rPr lang="en-GB" sz="2400" b="1" dirty="0" err="1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AzureWorkshops</a:t>
            </a:r>
            <a:r>
              <a:rPr lang="en-GB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952573"/>
              </p:ext>
            </p:extLst>
          </p:nvPr>
        </p:nvGraphicFramePr>
        <p:xfrm>
          <a:off x="5350930" y="1333145"/>
          <a:ext cx="6558041" cy="4193790"/>
        </p:xfrm>
        <a:graphic>
          <a:graphicData uri="http://schemas.openxmlformats.org/drawingml/2006/table">
            <a:tbl>
              <a:tblPr/>
              <a:tblGrid>
                <a:gridCol w="3729793">
                  <a:extLst>
                    <a:ext uri="{9D8B030D-6E8A-4147-A177-3AD203B41FA5}">
                      <a16:colId xmlns:a16="http://schemas.microsoft.com/office/drawing/2014/main" val="1273135394"/>
                    </a:ext>
                  </a:extLst>
                </a:gridCol>
                <a:gridCol w="1742457">
                  <a:extLst>
                    <a:ext uri="{9D8B030D-6E8A-4147-A177-3AD203B41FA5}">
                      <a16:colId xmlns:a16="http://schemas.microsoft.com/office/drawing/2014/main" val="2373561807"/>
                    </a:ext>
                  </a:extLst>
                </a:gridCol>
                <a:gridCol w="1085791">
                  <a:extLst>
                    <a:ext uri="{9D8B030D-6E8A-4147-A177-3AD203B41FA5}">
                      <a16:colId xmlns:a16="http://schemas.microsoft.com/office/drawing/2014/main" val="300197596"/>
                    </a:ext>
                  </a:extLst>
                </a:gridCol>
              </a:tblGrid>
              <a:tr h="5892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10:00 Welcome + Azure overview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David Gristwood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30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045965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10:30 Big data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Andrew Fryer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45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11307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11:15</a:t>
                      </a:r>
                      <a:r>
                        <a:rPr lang="en-GB" sz="1600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Power BI </a:t>
                      </a:r>
                      <a:endParaRPr lang="en-GB" sz="1600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John</a:t>
                      </a:r>
                      <a:r>
                        <a:rPr lang="en-GB" sz="1600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Donnelly</a:t>
                      </a:r>
                      <a:endParaRPr lang="en-GB" sz="1600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30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2943658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(11:45 – 12:15  Coffee)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30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013990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12:15 </a:t>
                      </a:r>
                      <a:r>
                        <a:rPr lang="en-GB" sz="1600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Azure Functions</a:t>
                      </a:r>
                      <a:endParaRPr lang="en-GB" sz="1600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Will Eastbury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30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549658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12:45 Working</a:t>
                      </a:r>
                      <a:r>
                        <a:rPr lang="en-GB" sz="1600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with DX</a:t>
                      </a:r>
                      <a:endParaRPr lang="en-GB" sz="1600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Nathan Adabadze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15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578889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(1pm - 2pm Lunch)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 1</a:t>
                      </a:r>
                      <a:r>
                        <a:rPr lang="en-GB" sz="1600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hour</a:t>
                      </a:r>
                      <a:endParaRPr lang="en-GB" sz="1600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610458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2pm Security Masterclass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John Craddock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2.5 hours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632025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(End 4:30 or so)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51482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0" y="4638612"/>
            <a:ext cx="805128" cy="8051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1401" y="4750327"/>
            <a:ext cx="385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2400" b="1" dirty="0">
              <a:solidFill>
                <a:schemeClr val="bg1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3014" y="3643277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vipazure@microsoft.com</a:t>
            </a:r>
            <a:endParaRPr lang="en-GB" sz="2400" b="1" dirty="0">
              <a:solidFill>
                <a:schemeClr val="bg1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77" y="3454780"/>
            <a:ext cx="838661" cy="8386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32" y="2376488"/>
            <a:ext cx="714606" cy="6685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56000" y="2479906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GB" altLang="en-US" sz="2400" b="1" dirty="0" err="1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msdevuk</a:t>
            </a:r>
            <a:r>
              <a:rPr lang="en-GB" altLang="en-US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 #azure</a:t>
            </a:r>
            <a:endParaRPr lang="en-GB" sz="2400" b="1" dirty="0">
              <a:solidFill>
                <a:schemeClr val="bg1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75927" y="4856510"/>
            <a:ext cx="36870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https://aka.ms/azureidentityms</a:t>
            </a:r>
          </a:p>
        </p:txBody>
      </p:sp>
    </p:spTree>
    <p:extLst>
      <p:ext uri="{BB962C8B-B14F-4D97-AF65-F5344CB8AC3E}">
        <p14:creationId xmlns:p14="http://schemas.microsoft.com/office/powerpoint/2010/main" val="152014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7" y="1055953"/>
            <a:ext cx="11653523" cy="5054269"/>
          </a:xfrm>
        </p:spPr>
        <p:txBody>
          <a:bodyPr/>
          <a:lstStyle/>
          <a:p>
            <a:r>
              <a:rPr lang="en-GB" dirty="0"/>
              <a:t>More strongly themed Azure workshops</a:t>
            </a:r>
          </a:p>
          <a:p>
            <a:pPr lvl="1"/>
            <a:r>
              <a:rPr lang="en-GB" dirty="0"/>
              <a:t>Data on Azure – 15</a:t>
            </a:r>
            <a:r>
              <a:rPr lang="en-GB" baseline="30000" dirty="0"/>
              <a:t>th</a:t>
            </a:r>
            <a:r>
              <a:rPr lang="en-GB" dirty="0"/>
              <a:t> Feb</a:t>
            </a:r>
          </a:p>
          <a:p>
            <a:pPr lvl="1"/>
            <a:r>
              <a:rPr lang="en-GB" dirty="0"/>
              <a:t>The Intelligent Cloud </a:t>
            </a:r>
            <a:r>
              <a:rPr lang="en-GB" dirty="0" err="1"/>
              <a:t>ft</a:t>
            </a:r>
            <a:r>
              <a:rPr lang="en-GB" dirty="0"/>
              <a:t> Bots masterclass – 14</a:t>
            </a:r>
            <a:r>
              <a:rPr lang="en-GB" baseline="30000" dirty="0"/>
              <a:t>th</a:t>
            </a:r>
            <a:r>
              <a:rPr lang="en-GB" dirty="0"/>
              <a:t> March</a:t>
            </a:r>
          </a:p>
          <a:p>
            <a:r>
              <a:rPr lang="en-GB" dirty="0"/>
              <a:t>Azure “best practices” workshops</a:t>
            </a:r>
          </a:p>
          <a:p>
            <a:pPr lvl="1"/>
            <a:r>
              <a:rPr lang="en-GB" dirty="0"/>
              <a:t>Management, Control and Sizing – 31</a:t>
            </a:r>
            <a:r>
              <a:rPr lang="en-GB" baseline="30000" dirty="0"/>
              <a:t>st</a:t>
            </a:r>
            <a:r>
              <a:rPr lang="en-GB" dirty="0"/>
              <a:t> Jan</a:t>
            </a:r>
          </a:p>
          <a:p>
            <a:pPr lvl="1"/>
            <a:r>
              <a:rPr lang="en-GB" dirty="0"/>
              <a:t> Implementing Security and Identity in the Cloud – Feb 23</a:t>
            </a:r>
            <a:r>
              <a:rPr lang="en-GB" baseline="30000" dirty="0"/>
              <a:t>rd</a:t>
            </a:r>
            <a:r>
              <a:rPr lang="en-GB" dirty="0"/>
              <a:t> </a:t>
            </a:r>
          </a:p>
          <a:p>
            <a:r>
              <a:rPr lang="en-GB" dirty="0"/>
              <a:t>Webinar series </a:t>
            </a:r>
          </a:p>
          <a:p>
            <a:pPr lvl="1"/>
            <a:r>
              <a:rPr lang="en-GB" dirty="0"/>
              <a:t>Getting Started on Azure - Jan 24</a:t>
            </a:r>
            <a:r>
              <a:rPr lang="en-GB" baseline="30000" dirty="0"/>
              <a:t>th</a:t>
            </a:r>
            <a:r>
              <a:rPr lang="en-GB" dirty="0"/>
              <a:t>, Feb 7</a:t>
            </a:r>
            <a:r>
              <a:rPr lang="en-GB" baseline="30000" dirty="0"/>
              <a:t>th</a:t>
            </a:r>
            <a:r>
              <a:rPr lang="en-GB" dirty="0"/>
              <a:t>, March 7</a:t>
            </a:r>
            <a:r>
              <a:rPr lang="en-GB" baseline="30000" dirty="0"/>
              <a:t>th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Bots and Conversation as a Platform - Jan 26</a:t>
            </a:r>
            <a:r>
              <a:rPr lang="en-GB" baseline="30000" dirty="0"/>
              <a:t>th</a:t>
            </a:r>
            <a:endParaRPr lang="en-GB" dirty="0"/>
          </a:p>
          <a:p>
            <a:pPr lvl="1"/>
            <a:r>
              <a:rPr lang="en-GB" dirty="0"/>
              <a:t>Machine Learning - Feb 21st </a:t>
            </a:r>
          </a:p>
          <a:p>
            <a:pPr lvl="1"/>
            <a:r>
              <a:rPr lang="en-GB" dirty="0"/>
              <a:t>Azure Functions &amp; Serverless Computing - March 16</a:t>
            </a:r>
            <a:r>
              <a:rPr lang="en-GB" baseline="30000" dirty="0"/>
              <a:t>th</a:t>
            </a:r>
            <a:r>
              <a:rPr lang="en-GB" dirty="0"/>
              <a:t> 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B0F0"/>
                </a:solidFill>
              </a:rPr>
              <a:t>What’s next….</a:t>
            </a:r>
          </a:p>
        </p:txBody>
      </p:sp>
      <p:sp>
        <p:nvSpPr>
          <p:cNvPr id="7" name="Rectangle 6"/>
          <p:cNvSpPr/>
          <p:nvPr/>
        </p:nvSpPr>
        <p:spPr>
          <a:xfrm>
            <a:off x="3685690" y="6187370"/>
            <a:ext cx="4820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>
                <a:solidFill>
                  <a:srgbClr val="00B0F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email vipazure@microsoft.com</a:t>
            </a:r>
            <a:endParaRPr lang="en-GB" sz="2800" b="1" dirty="0">
              <a:solidFill>
                <a:srgbClr val="00B0F0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0421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BI Embedded Workshop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671353"/>
            <a:ext cx="11653523" cy="525297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Invite only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25th – 27th January 2017, Microsoft Reading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3 days of coding with Microsoft on your own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Applications - </a:t>
            </a:r>
            <a:r>
              <a:rPr lang="en-GB" dirty="0">
                <a:hlinkClick r:id="rId2"/>
              </a:rPr>
              <a:t>https://aka.ms/i1f6ld</a:t>
            </a:r>
            <a:r>
              <a:rPr lang="en-GB" dirty="0"/>
              <a:t> - by COB Friday </a:t>
            </a:r>
            <a:r>
              <a:rPr lang="en-GB" u="sng" dirty="0"/>
              <a:t>13th Jan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u="sng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28990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8" y="1944076"/>
            <a:ext cx="4189709" cy="26763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14246" y="2844662"/>
            <a:ext cx="54808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/>
              <a:t>https://pollev.com/ukdx</a:t>
            </a:r>
          </a:p>
        </p:txBody>
      </p:sp>
    </p:spTree>
    <p:extLst>
      <p:ext uri="{BB962C8B-B14F-4D97-AF65-F5344CB8AC3E}">
        <p14:creationId xmlns:p14="http://schemas.microsoft.com/office/powerpoint/2010/main" val="29050570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0070C0"/>
                </a:solidFill>
              </a:rPr>
              <a:t>Azure Regions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2312126" y="6429112"/>
            <a:ext cx="9486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/>
              <a:t>Azure is generally available in 30 regions around the world, and has announced plans for 8 additional regions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" y="1189176"/>
            <a:ext cx="12192000" cy="46480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80935" y="5882767"/>
            <a:ext cx="3912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https://azure.microsoft.com/regions/</a:t>
            </a:r>
          </a:p>
        </p:txBody>
      </p:sp>
    </p:spTree>
    <p:extLst>
      <p:ext uri="{BB962C8B-B14F-4D97-AF65-F5344CB8AC3E}">
        <p14:creationId xmlns:p14="http://schemas.microsoft.com/office/powerpoint/2010/main" val="143670830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85"/>
            <a:ext cx="12192000" cy="680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1361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5" y="550399"/>
            <a:ext cx="11449419" cy="50813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24598" y="6073093"/>
            <a:ext cx="8645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https://www.microsoft.com/en-gb/cloud-platform/global-datacenters</a:t>
            </a:r>
          </a:p>
        </p:txBody>
      </p:sp>
    </p:spTree>
    <p:extLst>
      <p:ext uri="{BB962C8B-B14F-4D97-AF65-F5344CB8AC3E}">
        <p14:creationId xmlns:p14="http://schemas.microsoft.com/office/powerpoint/2010/main" val="35425698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 rot="18900000">
            <a:off x="3302529" y="2905576"/>
            <a:ext cx="1139952" cy="11399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69" y="975"/>
            <a:ext cx="4302228" cy="685605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975628" y="-48507051"/>
          <a:ext cx="7215508" cy="56092844"/>
        </p:xfrm>
        <a:graphic>
          <a:graphicData uri="http://schemas.openxmlformats.org/drawingml/2006/table">
            <a:tbl>
              <a:tblPr/>
              <a:tblGrid>
                <a:gridCol w="7215508">
                  <a:extLst>
                    <a:ext uri="{9D8B030D-6E8A-4147-A177-3AD203B41FA5}">
                      <a16:colId xmlns:a16="http://schemas.microsoft.com/office/drawing/2014/main" val="1075190229"/>
                    </a:ext>
                  </a:extLst>
                </a:gridCol>
              </a:tblGrid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</a:t>
                      </a:r>
                      <a:r>
                        <a:rPr lang="en-US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StorSimple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21685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in Open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1089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Government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34435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92523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Rights Management (RMS)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10287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API Management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87356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Site Recovery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2062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Automation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75224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Instance Level Public Ips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37786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Redis Cache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6463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Batch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74281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Marketplace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08672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Data Factory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88191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Stream Analytics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74363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Event Hubs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03889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Operational Insights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61320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Premium Storage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11708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Virtual Machine Converter 3.0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51639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Cloud Platform System (CPS)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13837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Antimalware for Cloud Services and VMs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02130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Identity Manager vNext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51219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Analytics Platform System (APS)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4490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Visual Studio Community 2013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04395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Visual studio 2015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42918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.NET 2015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230297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RemoteApp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77287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Basic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81323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SSD-based instances for Microsoft Azure VMs and Cloud Services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41159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Auditing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6514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Live Channels for Azure Media Services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82876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AAD Application Proxy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8183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experiences in Power BI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66476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DocumentDB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78567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Search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53880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HDInsight for Storm Public Preview &amp;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51809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Zone Redundant Storage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53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HDInsight for Hbase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17544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WSSC vNext tech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6305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Content Protection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56781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Intune - Nov update and Dec update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2337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AAD premium features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24891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Multi-Factor Auth enhancements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60816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Cloudera and Hortonworks on clustered Azure VMs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87292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Instance level IP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21554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Role Based Access Controls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82369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VPN support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32444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TiP Testing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94714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Workday A148 Integration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78728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Standard SSG 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0842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ExpressRoute S2S, P2S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15162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Multiple NICs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47707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Networking Appliances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33246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Traffic Manager Nested policies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58457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VM Image Gallery expansion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30879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Vnet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83375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Web Jobs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10557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VSO datacenter expansion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00922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VSO REST Hooks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75733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Australia datacenter 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72316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Forced Tunneling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28964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WSSC Azure Packs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49310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G-Serves Instances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7063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Key Vault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67524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Drivers for SQL Server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18078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MDM for Office 365 public preview and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58441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Media Services Content Protection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26787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Mobile Engagement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1377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Node.js Tools for Visual Studio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7544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Visual Studio 2013 updates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6658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Auto-HA for SQL Server VM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3609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Auto-Patching and Backup for SQL Server VMs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97955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Increased Compatibility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60422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Connect Health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53419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MFA Per App / Conditional access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94442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RMS controlled user deployment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13663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RMS departmental templates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528391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Site Recovery SAN Replication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4678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ASP.NET 5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67885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SDK 2.5.1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77608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Team Foundation Server 2015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92781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Machine Learning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5011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HDInsight for Linux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61559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HDInsight Support for Hadoop 2.6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68540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security feature - Data Masking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82310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security features - Encryption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93099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security features - Row Level security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93672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AD:  API for SIEM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81192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Microsoft Intune monthly updates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73499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Remote Desktop Client for Windows Phone 8.1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01713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App Service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94706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CDN Integration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31851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Media Encoder Premium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00051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Premium &amp; Basic in CSP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27356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IoT Suite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43237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Containers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86418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Hyper-V Containers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49481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Nano Server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52842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Media Player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67056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Service Fabric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25224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</a:t>
                      </a:r>
                      <a:r>
                        <a:rPr lang="en-US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IoT</a:t>
                      </a: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Suite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087214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Site Recovery: Protect VMWare and Physical Servers </a:t>
                      </a:r>
                      <a:b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 Public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7105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Backup Generally Available 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680333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API Management Premium simplifies high availability and massive scale for APIs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6983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ExpressRoute for Office 365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36561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Active Directory Dynamic Membership For Groups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2026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Automatic Password Change for Social Media Shared Accounts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70420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Compute-Intensive A10 and A11 Virtual Machine Instances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369183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Remote Desktop app for Windows Phone support for Gateway </a:t>
                      </a:r>
                      <a:b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and Remote Resources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37304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Informatica Cloud Agent availability in Linux and Windows Virtual Machines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2410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DocumentDB Hadoop Connector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55989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HDInsight support for more VM sizes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597603"/>
                  </a:ext>
                </a:extLst>
              </a:tr>
              <a:tr h="1143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Enterprise-Grade Array-Based Replication and Disaster Recovery with ASR and System Center GA</a:t>
                      </a:r>
                    </a:p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536340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-565611" y="2081849"/>
            <a:ext cx="5501313" cy="3609344"/>
            <a:chOff x="152506" y="2264943"/>
            <a:chExt cx="5612422" cy="3682241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736218" y="2264943"/>
              <a:ext cx="4648198" cy="1600200"/>
            </a:xfrm>
            <a:prstGeom prst="rect">
              <a:avLst/>
            </a:prstGeom>
          </p:spPr>
          <p:txBody>
            <a:bodyPr vert="horz" wrap="square" lIns="143407" tIns="89631" rIns="143407" bIns="89631" rtlCol="0" anchor="t">
              <a:no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4800" b="0" kern="1200" cap="none" spc="-102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32719">
                <a:defRPr/>
              </a:pPr>
              <a:r>
                <a:rPr lang="en-US" sz="13525" spc="-295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500+</a:t>
              </a:r>
            </a:p>
          </p:txBody>
        </p:sp>
        <p:sp>
          <p:nvSpPr>
            <p:cNvPr id="10" name="Title 1"/>
            <p:cNvSpPr txBox="1">
              <a:spLocks/>
            </p:cNvSpPr>
            <p:nvPr/>
          </p:nvSpPr>
          <p:spPr>
            <a:xfrm>
              <a:off x="152506" y="4346984"/>
              <a:ext cx="5612422" cy="1600200"/>
            </a:xfrm>
            <a:prstGeom prst="rect">
              <a:avLst/>
            </a:prstGeom>
          </p:spPr>
          <p:txBody>
            <a:bodyPr vert="horz" wrap="square" lIns="143407" tIns="89631" rIns="143407" bIns="89631" rtlCol="0" anchor="t">
              <a:no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4800" b="0" kern="1200" cap="none" spc="-102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32719">
                <a:defRPr/>
              </a:pPr>
              <a:r>
                <a:rPr lang="en-US" sz="3528" spc="-49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New releases in</a:t>
              </a:r>
            </a:p>
            <a:p>
              <a:pPr algn="ctr" defTabSz="932719">
                <a:defRPr/>
              </a:pPr>
              <a:r>
                <a:rPr lang="en-US" sz="3528" spc="-49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last 12 months</a:t>
              </a:r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867" y="3989775"/>
            <a:ext cx="12190271" cy="0"/>
          </a:xfrm>
          <a:prstGeom prst="line">
            <a:avLst/>
          </a:prstGeom>
          <a:ln>
            <a:solidFill>
              <a:srgbClr val="51515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3665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Motion origin="layout" path="M -1.14118E-6 2.8098E-6 L 0.3227 2.8098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3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6" presetClass="entr" presetSubtype="37" fill="hold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1" grpId="0" animBg="1"/>
      <p:bldP spid="11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heme/theme1.xml><?xml version="1.0" encoding="utf-8"?>
<a:theme xmlns:a="http://schemas.openxmlformats.org/drawingml/2006/main" name="MS Blu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 Blue" id="{1872E138-3B58-49A7-9293-24EA7469C80D}" vid="{9C04831D-F667-45D7-AE7D-5A4E3E62A4BB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.potx" id="{50925BB5-04CA-4699-B9ED-78C1A99A0155}" vid="{2D324964-60DA-4793-BD05-B898C867023B}"/>
    </a:ext>
  </a:extLst>
</a:theme>
</file>

<file path=ppt/theme/theme3.xml><?xml version="1.0" encoding="utf-8"?>
<a:theme xmlns:a="http://schemas.openxmlformats.org/drawingml/2006/main" name="1_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4.xml><?xml version="1.0" encoding="utf-8"?>
<a:theme xmlns:a="http://schemas.openxmlformats.org/drawingml/2006/main" name="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5.xml><?xml version="1.0" encoding="utf-8"?>
<a:theme xmlns:a="http://schemas.openxmlformats.org/drawingml/2006/main" name="MGXFY15 GS Template - white layout">
  <a:themeElements>
    <a:clrScheme name="Custom 7">
      <a:dk1>
        <a:srgbClr val="505050"/>
      </a:dk1>
      <a:lt1>
        <a:srgbClr val="FFFFFF"/>
      </a:lt1>
      <a:dk2>
        <a:srgbClr val="002050"/>
      </a:dk2>
      <a:lt2>
        <a:srgbClr val="D2D2D2"/>
      </a:lt2>
      <a:accent1>
        <a:srgbClr val="0072C6"/>
      </a:accent1>
      <a:accent2>
        <a:srgbClr val="4668C5"/>
      </a:accent2>
      <a:accent3>
        <a:srgbClr val="00188F"/>
      </a:accent3>
      <a:accent4>
        <a:srgbClr val="008272"/>
      </a:accent4>
      <a:accent5>
        <a:srgbClr val="68217A"/>
      </a:accent5>
      <a:accent6>
        <a:srgbClr val="007233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8DFC0E8C-F612-43D4-B8FC-667019544AE0}" vid="{994DF28D-DE75-4646-8A9A-D8C01370DE62}"/>
    </a:ext>
  </a:extLst>
</a:theme>
</file>

<file path=ppt/theme/theme6.xml><?xml version="1.0" encoding="utf-8"?>
<a:theme xmlns:a="http://schemas.openxmlformats.org/drawingml/2006/main" name="1_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FT_AzureCon_PPT_Template.potx" id="{A2A21D7F-7FB9-4CF2-9613-5A0DACF7E1FE}" vid="{E2601300-591E-4976-B26E-CAB6F363B430}"/>
    </a:ext>
  </a:extLst>
</a:theme>
</file>

<file path=ppt/theme/theme7.xml><?xml version="1.0" encoding="utf-8"?>
<a:theme xmlns:a="http://schemas.openxmlformats.org/drawingml/2006/main" name="5_5-30536_Build_2014_Breakout_Template_White_16x9">
  <a:themeElements>
    <a:clrScheme name="Build 2014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9B4F96"/>
      </a:accent3>
      <a:accent4>
        <a:srgbClr val="7FBA00"/>
      </a:accent4>
      <a:accent5>
        <a:srgbClr val="FF8C00"/>
      </a:accent5>
      <a:accent6>
        <a:srgbClr val="00D8CC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4_Breakout_Template.potx" id="{B37E921C-63B9-47C9-8C54-57F58FBC5594}" vid="{0B593599-7972-4BF7-8FE2-023BF283B573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10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11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2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3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4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5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6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7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8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9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MS Blue</Template>
  <TotalTime>1788</TotalTime>
  <Words>836</Words>
  <Application>Microsoft Office PowerPoint</Application>
  <PresentationFormat>Widescreen</PresentationFormat>
  <Paragraphs>195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11</vt:i4>
      </vt:variant>
    </vt:vector>
  </HeadingPairs>
  <TitlesOfParts>
    <vt:vector size="31" baseType="lpstr">
      <vt:lpstr>ＭＳ Ｐゴシック</vt:lpstr>
      <vt:lpstr>ＭＳ Ｐゴシック</vt:lpstr>
      <vt:lpstr>Arial</vt:lpstr>
      <vt:lpstr>Avenir LT Pro 45 Book</vt:lpstr>
      <vt:lpstr>Calibri</vt:lpstr>
      <vt:lpstr>Consolas</vt:lpstr>
      <vt:lpstr>Segoe Light</vt:lpstr>
      <vt:lpstr>Segoe UI</vt:lpstr>
      <vt:lpstr>Segoe UI Light</vt:lpstr>
      <vt:lpstr>Segoe UI Semibold</vt:lpstr>
      <vt:lpstr>Segoe UI Semilight</vt:lpstr>
      <vt:lpstr>Times New Roman</vt:lpstr>
      <vt:lpstr>Wingdings</vt:lpstr>
      <vt:lpstr>MS Blue</vt:lpstr>
      <vt:lpstr>COLOR TEMPLATE</vt:lpstr>
      <vt:lpstr>1_COLOR TEMPLATE</vt:lpstr>
      <vt:lpstr>WHITE TEMPLATE</vt:lpstr>
      <vt:lpstr>MGXFY15 GS Template - white layout</vt:lpstr>
      <vt:lpstr>1_WHITE TEMPLATE</vt:lpstr>
      <vt:lpstr>5_5-30536_Build_2014_Breakout_Template_White_16x9</vt:lpstr>
      <vt:lpstr>Microsoft Azure Workshop   </vt:lpstr>
      <vt:lpstr>PowerPoint Presentation</vt:lpstr>
      <vt:lpstr>What’s next….</vt:lpstr>
      <vt:lpstr>Power BI Embedded Workshop</vt:lpstr>
      <vt:lpstr>PowerPoint Presentation</vt:lpstr>
      <vt:lpstr>Azure Regions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Oxford University Press</dc:title>
  <dc:creator>Peter Deeley</dc:creator>
  <cp:lastModifiedBy>David Gristwood</cp:lastModifiedBy>
  <cp:revision>168</cp:revision>
  <dcterms:created xsi:type="dcterms:W3CDTF">2015-11-20T13:35:19Z</dcterms:created>
  <dcterms:modified xsi:type="dcterms:W3CDTF">2017-01-12T10:32:15Z</dcterms:modified>
</cp:coreProperties>
</file>